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sldIdLst>
    <p:sldId id="256" r:id="rId2"/>
    <p:sldId id="383" r:id="rId3"/>
    <p:sldId id="382" r:id="rId4"/>
    <p:sldId id="392" r:id="rId5"/>
    <p:sldId id="400" r:id="rId6"/>
    <p:sldId id="418" r:id="rId7"/>
    <p:sldId id="440" r:id="rId8"/>
    <p:sldId id="441" r:id="rId9"/>
    <p:sldId id="442" r:id="rId10"/>
    <p:sldId id="443" r:id="rId11"/>
    <p:sldId id="419" r:id="rId12"/>
    <p:sldId id="444" r:id="rId13"/>
    <p:sldId id="445" r:id="rId14"/>
    <p:sldId id="446" r:id="rId15"/>
    <p:sldId id="420" r:id="rId16"/>
    <p:sldId id="447" r:id="rId17"/>
    <p:sldId id="448" r:id="rId18"/>
    <p:sldId id="421" r:id="rId19"/>
    <p:sldId id="450" r:id="rId20"/>
    <p:sldId id="449" r:id="rId21"/>
    <p:sldId id="452" r:id="rId22"/>
    <p:sldId id="453" r:id="rId23"/>
    <p:sldId id="451" r:id="rId24"/>
    <p:sldId id="401" r:id="rId25"/>
    <p:sldId id="455" r:id="rId26"/>
    <p:sldId id="457" r:id="rId27"/>
    <p:sldId id="456" r:id="rId28"/>
    <p:sldId id="458" r:id="rId29"/>
    <p:sldId id="422" r:id="rId30"/>
    <p:sldId id="423" r:id="rId31"/>
    <p:sldId id="454" r:id="rId32"/>
    <p:sldId id="424" r:id="rId33"/>
    <p:sldId id="406" r:id="rId34"/>
    <p:sldId id="428" r:id="rId35"/>
    <p:sldId id="425" r:id="rId36"/>
    <p:sldId id="460" r:id="rId37"/>
    <p:sldId id="461" r:id="rId38"/>
    <p:sldId id="459" r:id="rId39"/>
    <p:sldId id="462" r:id="rId40"/>
  </p:sldIdLst>
  <p:sldSz cx="12192000" cy="6858000"/>
  <p:notesSz cx="6858000" cy="9144000"/>
  <p:embeddedFontLst>
    <p:embeddedFont>
      <p:font typeface="Inconsolatazi4varl_qu" panose="02000503000000000000" pitchFamily="2" charset="0"/>
      <p:regular r:id="rId41"/>
      <p:bold r:id="rId42"/>
    </p:embeddedFont>
    <p:embeddedFont>
      <p:font typeface="SF Pro Display" pitchFamily="2" charset="0"/>
      <p:regular r:id="rId43"/>
      <p:bold r:id="rId44"/>
      <p:italic r:id="rId45"/>
      <p:boldItalic r:id="rId46"/>
    </p:embeddedFont>
    <p:embeddedFont>
      <p:font typeface="SF Pro Display Light" pitchFamily="2" charset="0"/>
      <p:regular r:id="rId47"/>
      <p:italic r:id="rId48"/>
    </p:embeddedFont>
    <p:embeddedFont>
      <p:font typeface="SF PRO DISPLAY SEMIBOLD" pitchFamily="2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E928B0-175D-4C46-8823-EE6C3431C413}">
          <p14:sldIdLst>
            <p14:sldId id="256"/>
            <p14:sldId id="383"/>
            <p14:sldId id="382"/>
            <p14:sldId id="392"/>
            <p14:sldId id="400"/>
            <p14:sldId id="418"/>
            <p14:sldId id="440"/>
            <p14:sldId id="441"/>
            <p14:sldId id="442"/>
            <p14:sldId id="443"/>
            <p14:sldId id="419"/>
            <p14:sldId id="444"/>
            <p14:sldId id="445"/>
            <p14:sldId id="446"/>
            <p14:sldId id="420"/>
            <p14:sldId id="447"/>
            <p14:sldId id="448"/>
            <p14:sldId id="421"/>
            <p14:sldId id="450"/>
            <p14:sldId id="449"/>
            <p14:sldId id="452"/>
            <p14:sldId id="453"/>
            <p14:sldId id="451"/>
            <p14:sldId id="401"/>
            <p14:sldId id="455"/>
            <p14:sldId id="457"/>
            <p14:sldId id="456"/>
            <p14:sldId id="458"/>
            <p14:sldId id="422"/>
            <p14:sldId id="423"/>
            <p14:sldId id="454"/>
            <p14:sldId id="424"/>
            <p14:sldId id="406"/>
            <p14:sldId id="428"/>
            <p14:sldId id="425"/>
            <p14:sldId id="460"/>
            <p14:sldId id="461"/>
            <p14:sldId id="459"/>
            <p14:sldId id="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3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1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FD41-7F1E-2A46-8693-43307BEAF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60663-EF2A-B249-AFA0-4130227F0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89D92-ADB0-764A-B170-775AB6E0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67E72-9EAF-5243-BF8A-947EA9394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BB478-D354-DD4E-B3C5-531C9F7BF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162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6637A-2183-9640-9948-464B49B11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D012B0-50D6-FA44-8834-E3C9B2682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777D4-ED36-394C-B745-123CAB7DF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0F4BB-FEFF-2E49-963D-D9CAF624A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8A9F-000D-1F41-9CB0-418648610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1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0D28CB-DDB0-5148-9A8B-75A0D073CB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5DD68A-9D47-7D4C-B97B-DF000D81F0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50FBC-5548-8F4D-BD51-9F47FAA63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B8E59-7F39-B14F-891D-638B54414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CD406-5F2A-A640-BDB9-BCA50748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050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CF11-CD56-1B49-9125-E307B4D69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60033-4128-7745-AEE0-D12DBB2D7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B8C59-E8BF-DA41-8F57-09316FE4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60417-7640-D646-99C5-1C32F6AC2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67089-18C5-1E40-B3E4-D09A8D8C8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179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836F-5F00-1A42-97C7-2249E3610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B0BFC-C3F1-124A-89B6-C5947AB94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66946-0FB0-4743-BA88-0BB39894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32C4E-383B-9D43-BAFB-E8493D64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847D8-EF02-F443-88E7-FF30DDC1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7A6E-8486-164B-B946-E7F758E0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C78F5-23D0-0047-97C1-DD0374C94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37E13-5295-E148-9E25-7C836127A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6C92D-33E5-8E4D-8C49-419A3B48A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1C994-2FC3-0B47-9A28-28566B7E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B5EDF-EFF9-CC40-B931-9C257C65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29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00721-D179-F44B-BE0A-41D7C7173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AE4AD-DE2C-E84E-B9D5-9B6C099F8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ACF8E-87CE-9A41-AE91-9B48BCC04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08A1A3-02C4-7949-AE82-2C3EAD88A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A131BC-9389-064E-919D-F2F70DE28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0F1AD0-4799-5F4B-8DEE-F71EFF32B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5D9D18-ABAF-7E4C-99C9-25D246F42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C2E9A0-0879-1B40-BAC7-A5836044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0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E8F6-3D52-644B-A27B-BC44D3BC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CBDB2-DBEF-284A-9B81-48663E1C5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978EC-F66D-9F40-B390-C375417A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B7C1C-7900-6C48-8F13-EA8A64EA7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68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799BE4-F4C2-964C-9535-2A35A5841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088B9E-E964-5B46-8FC0-DA2E163C9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22ABA-C414-2E43-84BE-CB6C8BAFB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34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8281-E057-CC4F-97AC-FFC2B6340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6A288-798E-5143-8CD8-9D364A3EB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2B3A2-B512-A942-BD18-0DF20A12C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8C473-B02B-F848-AADC-6FE32AA7B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C8F9B-18FA-4049-9DA6-F19920B7E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7D75B-8889-9945-8203-D545C09F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7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D2D4D-2038-1542-B0D0-C95730BAA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5A6257-E1B0-AF47-A497-CC6C8506CB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4DC5A8-B858-CC46-B406-E62790596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6282DE-3178-EF4B-A1E2-A13858197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50B6-570D-8448-B670-1346F08DF152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A36BF2-7EBD-F640-8120-4B02650B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F289A-B29A-304A-A9D6-959342DA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158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27CFB8-E11C-0548-A491-E1F7321F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1D004-C27D-984B-AB4D-3DD3325BF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45EAA-4BD4-1D46-885E-C860EC5486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F Pro Display" pitchFamily="2" charset="0"/>
                <a:ea typeface="SF Pro Display" pitchFamily="2" charset="0"/>
              </a:defRPr>
            </a:lvl1pPr>
          </a:lstStyle>
          <a:p>
            <a:fld id="{690650B6-570D-8448-B670-1346F08DF152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24FDC-DC8E-6D42-9BD8-EE6A0802D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F Pro Display" pitchFamily="2" charset="0"/>
                <a:ea typeface="SF Pro Display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EC790-545B-5249-A27B-1EB66814C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F Pro Display" pitchFamily="2" charset="0"/>
                <a:ea typeface="SF Pro Display" pitchFamily="2" charset="0"/>
              </a:defRPr>
            </a:lvl1pPr>
          </a:lstStyle>
          <a:p>
            <a:fld id="{BB1691A3-6870-964A-B880-79D78A878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67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F Pro Display" pitchFamily="2" charset="0"/>
          <a:ea typeface="SF Pro Display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F Pro Display" pitchFamily="2" charset="0"/>
          <a:ea typeface="SF Pro Display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9ACB-4DB3-9F4D-9D27-EDA041F108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Genomic Visualization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23E6197-2421-734C-9C2A-12CE1150C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933233"/>
          </a:xfrm>
        </p:spPr>
        <p:txBody>
          <a:bodyPr>
            <a:normAutofit/>
          </a:bodyPr>
          <a:lstStyle/>
          <a:p>
            <a:r>
              <a:rPr lang="en-US" dirty="0"/>
              <a:t>HUGEN 2073</a:t>
            </a:r>
          </a:p>
          <a:p>
            <a:r>
              <a:rPr lang="en-US" dirty="0"/>
              <a:t>Genomic Data Visualization &amp; Integration</a:t>
            </a:r>
          </a:p>
          <a:p>
            <a:endParaRPr lang="en-US" dirty="0"/>
          </a:p>
          <a:p>
            <a:r>
              <a:rPr lang="en-US" dirty="0"/>
              <a:t>Ryan L. Minster, PhD</a:t>
            </a:r>
            <a:r>
              <a:rPr lang="en-US"/>
              <a:t>, MSIS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5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583E2-0842-704D-BAB0-A499E0DD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Spacial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75BC7-F8C5-C449-AF6B-4EF2E6913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Actual (or hypothetical or abstract)</a:t>
            </a:r>
            <a:br>
              <a:rPr lang="en-US"/>
            </a:br>
            <a:r>
              <a:rPr lang="en-US"/>
              <a:t>3D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E79BF-42D8-AB4F-8DF5-4E0201D0AC5B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tRNA. Wikipedia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4D586-44A6-234A-A52E-D41B05EE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530" y="598488"/>
            <a:ext cx="5380194" cy="5287962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828708D-30BA-1A4E-B470-92A3569BD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13" y="3212307"/>
            <a:ext cx="6243217" cy="29646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B2366-6B95-6444-8E4C-9E708E51651E}"/>
              </a:ext>
            </a:extLst>
          </p:cNvPr>
          <p:cNvSpPr txBox="1"/>
          <p:nvPr/>
        </p:nvSpPr>
        <p:spPr>
          <a:xfrm>
            <a:off x="1681480" y="6493093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tRNA. NHGRI Talking Glossary of Genetic Terms</a:t>
            </a:r>
          </a:p>
        </p:txBody>
      </p:sp>
    </p:spTree>
    <p:extLst>
      <p:ext uri="{BB962C8B-B14F-4D97-AF65-F5344CB8AC3E}">
        <p14:creationId xmlns:p14="http://schemas.microsoft.com/office/powerpoint/2010/main" val="540074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A10F-B916-2642-810A-502881F7D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6DE07-64F1-0046-B6E7-EB8E73F17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Contiguous</a:t>
            </a:r>
          </a:p>
          <a:p>
            <a:r>
              <a:rPr lang="en-US"/>
              <a:t>Segregated</a:t>
            </a:r>
          </a:p>
        </p:txBody>
      </p:sp>
    </p:spTree>
    <p:extLst>
      <p:ext uri="{BB962C8B-B14F-4D97-AF65-F5344CB8AC3E}">
        <p14:creationId xmlns:p14="http://schemas.microsoft.com/office/powerpoint/2010/main" val="792453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A10F-B916-2642-810A-502881F7D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Contiguous 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6DE07-64F1-0046-B6E7-EB8E73F17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Manhattan plots</a:t>
            </a:r>
          </a:p>
          <a:p>
            <a:r>
              <a:rPr lang="en-US"/>
              <a:t>Genome browsers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CEE71-E2CB-C648-A9EC-33A406A6EFD6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Nagy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Genome Medicine 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2017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5EEB4BA-357C-AB46-BBA6-F8389DEEB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70" y="3429000"/>
            <a:ext cx="100584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2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A10F-B916-2642-810A-502881F7D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Segregated 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6DE07-64F1-0046-B6E7-EB8E73F17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Ideograms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C4036-798F-F742-87DD-290C4749B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530" y="1825625"/>
            <a:ext cx="8823960" cy="457847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74F811-8369-DC48-8265-322B5CC97E63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BMI loci. 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PheGenI</a:t>
            </a:r>
            <a:endParaRPr lang="en-US" sz="1200" b="1" dirty="0">
              <a:latin typeface="SF Pro Display" pitchFamily="2" charset="0"/>
              <a:ea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226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D6F2-6198-DB45-8FB8-AC8AD3F7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E9126-583A-AE40-A418-05C8EDF2C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Replace segments of sequence with abstract symbols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2FC4E-2AFE-A943-9F3F-EB553187DAC6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19:45409011–45412650. 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gnomAD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. 2022 Feb 17</a:t>
            </a:r>
            <a:endParaRPr lang="en-US" sz="1200" b="1" i="1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E63CF6E-596E-A441-96A1-F3A2F6FC1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93" y="2703359"/>
            <a:ext cx="11289213" cy="347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09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D6F2-6198-DB45-8FB8-AC8AD3F7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E9126-583A-AE40-A418-05C8EDF2C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Replace segments of sequence with abstract symbols</a:t>
            </a:r>
          </a:p>
          <a:p>
            <a:pPr lvl="1"/>
            <a:r>
              <a:rPr lang="en-US"/>
              <a:t>In gnomAD, introns have been abstracted to short segments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798EA-E2DC-AC43-8720-E8FD3DCCC544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APOE.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gnomAD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. 2022 Feb 17</a:t>
            </a:r>
            <a:endParaRPr lang="en-US" sz="1200" b="1" i="1" dirty="0">
              <a:latin typeface="SF Pro Display" pitchFamily="2" charset="0"/>
              <a:ea typeface="SF Pro Display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2951CF-2396-2344-9117-12E2138A92CA}"/>
              </a:ext>
            </a:extLst>
          </p:cNvPr>
          <p:cNvGrpSpPr/>
          <p:nvPr/>
        </p:nvGrpSpPr>
        <p:grpSpPr>
          <a:xfrm>
            <a:off x="330074" y="3103539"/>
            <a:ext cx="11531851" cy="3073424"/>
            <a:chOff x="330074" y="2994961"/>
            <a:chExt cx="11531851" cy="3073424"/>
          </a:xfrm>
        </p:grpSpPr>
        <p:pic>
          <p:nvPicPr>
            <p:cNvPr id="8" name="Picture 7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E898C681-B1A9-7641-8DE5-6265918A73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9905"/>
            <a:stretch/>
          </p:blipFill>
          <p:spPr>
            <a:xfrm>
              <a:off x="330074" y="2994961"/>
              <a:ext cx="11531851" cy="528862"/>
            </a:xfrm>
            <a:prstGeom prst="rect">
              <a:avLst/>
            </a:prstGeom>
          </p:spPr>
        </p:pic>
        <p:pic>
          <p:nvPicPr>
            <p:cNvPr id="9" name="Picture 8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B247EF05-38AD-944F-8206-803376567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1430"/>
            <a:stretch/>
          </p:blipFill>
          <p:spPr>
            <a:xfrm>
              <a:off x="330074" y="3523823"/>
              <a:ext cx="11531851" cy="2544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1210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D6F2-6198-DB45-8FB8-AC8AD3F7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E9126-583A-AE40-A418-05C8EDF2C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 segments of sequence with abstract symbols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42BE7-A637-B34B-A595-BA93284B4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82"/>
          <a:stretch/>
        </p:blipFill>
        <p:spPr>
          <a:xfrm>
            <a:off x="2308860" y="2461797"/>
            <a:ext cx="7296150" cy="4174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2FF9E-FEE1-FA41-BFFE-67B3E87EFDE7}"/>
              </a:ext>
            </a:extLst>
          </p:cNvPr>
          <p:cNvSpPr txBox="1"/>
          <p:nvPr/>
        </p:nvSpPr>
        <p:spPr>
          <a:xfrm>
            <a:off x="7118985" y="6492875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Russell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. 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unpub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303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D6F2-6198-DB45-8FB8-AC8AD3F77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27"/>
            <a:ext cx="10515600" cy="1325563"/>
          </a:xfrm>
        </p:spPr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E9126-583A-AE40-A418-05C8EDF2C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990"/>
            <a:ext cx="10515600" cy="4351338"/>
          </a:xfrm>
        </p:spPr>
        <p:txBody>
          <a:bodyPr/>
          <a:lstStyle/>
          <a:p>
            <a:r>
              <a:rPr lang="en-US" dirty="0"/>
              <a:t>With increasing levels of abstraction, the </a:t>
            </a:r>
            <a:r>
              <a:rPr lang="en-US" b="1" dirty="0"/>
              <a:t>order and position </a:t>
            </a:r>
            <a:r>
              <a:rPr lang="en-US" dirty="0"/>
              <a:t>of features becomes </a:t>
            </a:r>
            <a:r>
              <a:rPr lang="en-US" b="1" dirty="0"/>
              <a:t>more salient </a:t>
            </a:r>
            <a:r>
              <a:rPr lang="en-US" dirty="0"/>
              <a:t>than the </a:t>
            </a:r>
            <a:r>
              <a:rPr lang="en-US" b="1" dirty="0"/>
              <a:t>relative lengths </a:t>
            </a:r>
            <a:r>
              <a:rPr lang="en-US" dirty="0"/>
              <a:t>of features.</a:t>
            </a: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9429D15-80D5-534E-B571-94305E229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50" y="2731534"/>
            <a:ext cx="7073900" cy="1714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4A727-BE4B-E943-925E-7A21287A793A}"/>
              </a:ext>
            </a:extLst>
          </p:cNvPr>
          <p:cNvSpPr txBox="1"/>
          <p:nvPr/>
        </p:nvSpPr>
        <p:spPr>
          <a:xfrm>
            <a:off x="4660900" y="4446034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Kotler &amp; Haig. </a:t>
            </a:r>
            <a:r>
              <a:rPr lang="en-US" sz="1200" b="1" i="1" dirty="0" err="1">
                <a:latin typeface="SF Pro Display" pitchFamily="2" charset="0"/>
                <a:ea typeface="SF Pro Display" pitchFamily="2" charset="0"/>
              </a:rPr>
              <a:t>Evol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n-US" sz="1200" b="1" i="1" dirty="0" err="1">
                <a:latin typeface="SF Pro Display" pitchFamily="2" charset="0"/>
                <a:ea typeface="SF Pro Display" pitchFamily="2" charset="0"/>
              </a:rPr>
              <a:t>Anthropol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.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21395-BC0C-F14A-B27F-1F3CBC7C5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1" y="4880563"/>
            <a:ext cx="11429038" cy="1356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0443B9-A2B5-4D47-8FE9-4C28727868E7}"/>
              </a:ext>
            </a:extLst>
          </p:cNvPr>
          <p:cNvSpPr txBox="1"/>
          <p:nvPr/>
        </p:nvSpPr>
        <p:spPr>
          <a:xfrm>
            <a:off x="6838469" y="6299033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15:23565674–25630075. 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gnomAD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. 2022 Feb 17</a:t>
            </a:r>
          </a:p>
        </p:txBody>
      </p:sp>
    </p:spTree>
    <p:extLst>
      <p:ext uri="{BB962C8B-B14F-4D97-AF65-F5344CB8AC3E}">
        <p14:creationId xmlns:p14="http://schemas.microsoft.com/office/powerpoint/2010/main" val="1007435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2951-FB1E-F049-B10A-CD43C92B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Arrangement (Comparing or Linking)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DAF4-0256-F048-ABDD-2DE879AF5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Serial</a:t>
            </a:r>
          </a:p>
          <a:p>
            <a:r>
              <a:rPr lang="en-US"/>
              <a:t>Parallel</a:t>
            </a:r>
          </a:p>
          <a:p>
            <a:r>
              <a:rPr lang="en-US"/>
              <a:t>Orthogonal</a:t>
            </a:r>
          </a:p>
        </p:txBody>
      </p:sp>
    </p:spTree>
    <p:extLst>
      <p:ext uri="{BB962C8B-B14F-4D97-AF65-F5344CB8AC3E}">
        <p14:creationId xmlns:p14="http://schemas.microsoft.com/office/powerpoint/2010/main" val="1694874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2951-FB1E-F049-B10A-CD43C92B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Arrangement (Comparing or Linking)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DAF4-0256-F048-ABDD-2DE879AF5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Serial Arrangement</a:t>
            </a:r>
          </a:p>
          <a:p>
            <a:pPr lvl="1"/>
            <a:r>
              <a:rPr lang="en-US" sz="2800"/>
              <a:t>End-to-end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93AEC-1EDA-5C47-BA2B-5CE374365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754" y="1479834"/>
            <a:ext cx="4830930" cy="485508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4F5BB5C-D29E-2D44-9E54-2A3C69C89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152" y="3216275"/>
            <a:ext cx="2844800" cy="3276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2E3F60-1D1D-934A-918A-DB1AF6C90CB9}"/>
              </a:ext>
            </a:extLst>
          </p:cNvPr>
          <p:cNvSpPr/>
          <p:nvPr/>
        </p:nvSpPr>
        <p:spPr>
          <a:xfrm rot="1715219">
            <a:off x="2733628" y="2986284"/>
            <a:ext cx="897048" cy="1768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403DCE-3F4E-9047-BB6E-4BE526EB10E9}"/>
              </a:ext>
            </a:extLst>
          </p:cNvPr>
          <p:cNvSpPr txBox="1"/>
          <p:nvPr/>
        </p:nvSpPr>
        <p:spPr>
          <a:xfrm>
            <a:off x="6356412" y="6492875"/>
            <a:ext cx="5720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Krzywinski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. </a:t>
            </a:r>
            <a:r>
              <a:rPr lang="en-US" sz="1200" b="1" dirty="0">
                <a:latin typeface="Inconsolatazi4varl_qu" panose="02000503000000000000" pitchFamily="2" charset="0"/>
                <a:ea typeface="SF Pro Display" pitchFamily="2" charset="0"/>
              </a:rPr>
              <a:t>http://</a:t>
            </a:r>
            <a:r>
              <a:rPr lang="en-US" sz="1200" b="1" dirty="0" err="1">
                <a:latin typeface="Inconsolatazi4varl_qu" panose="02000503000000000000" pitchFamily="2" charset="0"/>
                <a:ea typeface="SF Pro Display" pitchFamily="2" charset="0"/>
              </a:rPr>
              <a:t>circos.ca</a:t>
            </a:r>
            <a:r>
              <a:rPr lang="en-US" sz="1200" b="1" dirty="0">
                <a:latin typeface="Inconsolatazi4varl_qu" panose="02000503000000000000" pitchFamily="2" charset="0"/>
                <a:ea typeface="SF Pro Display" pitchFamily="2" charset="0"/>
              </a:rPr>
              <a:t>/guide/visual/</a:t>
            </a:r>
            <a:r>
              <a:rPr lang="en-US" sz="1200" b="1" dirty="0" err="1">
                <a:latin typeface="Inconsolatazi4varl_qu" panose="02000503000000000000" pitchFamily="2" charset="0"/>
                <a:ea typeface="SF Pro Display" pitchFamily="2" charset="0"/>
              </a:rPr>
              <a:t>img</a:t>
            </a:r>
            <a:r>
              <a:rPr lang="en-US" sz="1200" b="1" dirty="0">
                <a:latin typeface="Inconsolatazi4varl_qu" panose="02000503000000000000" pitchFamily="2" charset="0"/>
                <a:ea typeface="SF Pro Display" pitchFamily="2" charset="0"/>
              </a:rPr>
              <a:t>/</a:t>
            </a:r>
            <a:r>
              <a:rPr lang="en-US" sz="1200" b="1" dirty="0" err="1">
                <a:latin typeface="Inconsolatazi4varl_qu" panose="02000503000000000000" pitchFamily="2" charset="0"/>
                <a:ea typeface="SF Pro Display" pitchFamily="2" charset="0"/>
              </a:rPr>
              <a:t>circos-visualguide-med.png</a:t>
            </a:r>
            <a:endParaRPr lang="en-US" sz="1200" b="1" dirty="0">
              <a:latin typeface="Inconsolatazi4varl_qu" panose="02000503000000000000" pitchFamily="2" charset="0"/>
              <a:ea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281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E6FDA8E-0BEE-A244-83C5-0D1E4F464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14" y="403919"/>
            <a:ext cx="10113371" cy="6050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647723-8E59-ED45-A350-098378069AB9}"/>
              </a:ext>
            </a:extLst>
          </p:cNvPr>
          <p:cNvSpPr txBox="1"/>
          <p:nvPr/>
        </p:nvSpPr>
        <p:spPr>
          <a:xfrm>
            <a:off x="7219950" y="6488668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SF Pro Display" pitchFamily="2" charset="0"/>
                <a:ea typeface="SF Pro Display" pitchFamily="2" charset="0"/>
              </a:rPr>
              <a:t>Cuellar-</a:t>
            </a:r>
            <a:r>
              <a:rPr lang="en-US" dirty="0" err="1">
                <a:latin typeface="SF Pro Display" pitchFamily="2" charset="0"/>
                <a:ea typeface="SF Pro Display" pitchFamily="2" charset="0"/>
              </a:rPr>
              <a:t>Partida</a:t>
            </a:r>
            <a:r>
              <a:rPr lang="en-US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n-US" i="1" dirty="0">
                <a:latin typeface="SF Pro Display" pitchFamily="2" charset="0"/>
                <a:ea typeface="SF Pro Display" pitchFamily="2" charset="0"/>
              </a:rPr>
              <a:t>et al. Nat Hum </a:t>
            </a:r>
            <a:r>
              <a:rPr lang="en-US" i="1" dirty="0" err="1">
                <a:latin typeface="SF Pro Display" pitchFamily="2" charset="0"/>
                <a:ea typeface="SF Pro Display" pitchFamily="2" charset="0"/>
              </a:rPr>
              <a:t>Behav</a:t>
            </a:r>
            <a:r>
              <a:rPr lang="en-US" dirty="0">
                <a:latin typeface="SF Pro Display" pitchFamily="2" charset="0"/>
                <a:ea typeface="SF Pro Display" pitchFamily="2" charset="0"/>
              </a:rPr>
              <a:t>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93559-EEE6-764B-A63F-48421363570C}"/>
              </a:ext>
            </a:extLst>
          </p:cNvPr>
          <p:cNvSpPr txBox="1"/>
          <p:nvPr/>
        </p:nvSpPr>
        <p:spPr>
          <a:xfrm>
            <a:off x="4032884" y="640318"/>
            <a:ext cx="497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SF Pro Display Light" pitchFamily="2" charset="0"/>
                <a:ea typeface="SF Pro Display Light" pitchFamily="2" charset="0"/>
              </a:rPr>
              <a:t>13,346,399 SNPs (MAF &gt; 0.005)</a:t>
            </a:r>
          </a:p>
        </p:txBody>
      </p:sp>
    </p:spTree>
    <p:extLst>
      <p:ext uri="{BB962C8B-B14F-4D97-AF65-F5344CB8AC3E}">
        <p14:creationId xmlns:p14="http://schemas.microsoft.com/office/powerpoint/2010/main" val="149801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2951-FB1E-F049-B10A-CD43C92B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Arrangement (Comparing or Linking)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DAF4-0256-F048-ABDD-2DE879AF5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Parallel Arrangement</a:t>
            </a:r>
          </a:p>
          <a:p>
            <a:pPr lvl="1"/>
            <a:r>
              <a:rPr lang="en-US" sz="2800"/>
              <a:t>Linear or circular</a:t>
            </a:r>
          </a:p>
          <a:p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397E41C-B23E-7A41-92D0-3033550FF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189" y="3610260"/>
            <a:ext cx="8785860" cy="18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40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2951-FB1E-F049-B10A-CD43C92B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Arrangement (Comparing or Linking)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DAF4-0256-F048-ABDD-2DE879AF5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Orthogonal Arrangement</a:t>
            </a:r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31371C57-8248-0B46-BC67-61594826A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970" y="1645444"/>
            <a:ext cx="5981700" cy="471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BBD045-7DDF-E64B-A94F-28FBDE1A68D2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Lee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BMC Genomics.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506632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2951-FB1E-F049-B10A-CD43C92B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Arrangement (Comparing or Linking)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DAF4-0256-F048-ABDD-2DE879AF5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Orthogonal Arrangement (can often be rearranged to put the map along the diagonal)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BD045-7DDF-E64B-A94F-28FBDE1A68D2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Luna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Bioinformatics. 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2007</a:t>
            </a:r>
          </a:p>
        </p:txBody>
      </p:sp>
      <p:pic>
        <p:nvPicPr>
          <p:cNvPr id="7" name="Picture 6" descr="A picture containing text, businesscard, vector graphics, screenshot&#10;&#10;Description automatically generated">
            <a:extLst>
              <a:ext uri="{FF2B5EF4-FFF2-40B4-BE49-F238E27FC236}">
                <a16:creationId xmlns:a16="http://schemas.microsoft.com/office/drawing/2014/main" id="{C68B3F2E-0A8D-7144-8DF5-2FB818772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"/>
          <a:stretch/>
        </p:blipFill>
        <p:spPr>
          <a:xfrm>
            <a:off x="2707689" y="2743884"/>
            <a:ext cx="6998285" cy="37341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16015E-000A-D842-B56A-8CAEB23BEAE9}"/>
              </a:ext>
            </a:extLst>
          </p:cNvPr>
          <p:cNvSpPr/>
          <p:nvPr/>
        </p:nvSpPr>
        <p:spPr>
          <a:xfrm>
            <a:off x="8423910" y="5779532"/>
            <a:ext cx="880110" cy="619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811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2D44-23E1-FF4A-90CD-E216945B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or Feature Taxonomy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7BBFC-0758-7549-938D-5D21E82B2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215"/>
          </a:xfrm>
        </p:spPr>
        <p:txBody>
          <a:bodyPr>
            <a:noAutofit/>
          </a:bodyPr>
          <a:lstStyle/>
          <a:p>
            <a:r>
              <a:rPr lang="en-US"/>
              <a:t>Segmentation Type</a:t>
            </a:r>
          </a:p>
          <a:p>
            <a:r>
              <a:rPr lang="en-US"/>
              <a:t>Length Type</a:t>
            </a:r>
          </a:p>
          <a:p>
            <a:r>
              <a:rPr lang="en-US"/>
              <a:t>Attributes / Annotation</a:t>
            </a:r>
          </a:p>
        </p:txBody>
      </p:sp>
    </p:spTree>
    <p:extLst>
      <p:ext uri="{BB962C8B-B14F-4D97-AF65-F5344CB8AC3E}">
        <p14:creationId xmlns:p14="http://schemas.microsoft.com/office/powerpoint/2010/main" val="3455283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2D44-23E1-FF4A-90CD-E216945B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or Feature Taxonomy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7BBFC-0758-7549-938D-5D21E82B2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215"/>
          </a:xfrm>
        </p:spPr>
        <p:txBody>
          <a:bodyPr>
            <a:noAutofit/>
          </a:bodyPr>
          <a:lstStyle/>
          <a:p>
            <a:r>
              <a:rPr lang="en-US" dirty="0"/>
              <a:t>Segmentation Type</a:t>
            </a:r>
          </a:p>
          <a:p>
            <a:pPr lvl="1"/>
            <a:r>
              <a:rPr lang="en-US" sz="2800" dirty="0"/>
              <a:t>Sparse features</a:t>
            </a:r>
          </a:p>
          <a:p>
            <a:pPr lvl="2"/>
            <a:r>
              <a:rPr lang="en-US" sz="2400" dirty="0"/>
              <a:t>Genes, SNPs, etc.</a:t>
            </a:r>
          </a:p>
          <a:p>
            <a:pPr lvl="1"/>
            <a:r>
              <a:rPr lang="en-US" sz="2800" dirty="0"/>
              <a:t>Contiguous features</a:t>
            </a:r>
          </a:p>
          <a:p>
            <a:pPr lvl="2"/>
            <a:r>
              <a:rPr lang="en-US" sz="2400" dirty="0"/>
              <a:t>Copy number, coding/non-coding,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74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9B41-81EE-1446-9F0D-FAFF227EF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5B9A4-1C8E-2949-A845-5F4578073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a start and an end</a:t>
            </a:r>
          </a:p>
          <a:p>
            <a:pPr lvl="1"/>
            <a:r>
              <a:rPr lang="en-US" dirty="0"/>
              <a:t>Genes</a:t>
            </a:r>
          </a:p>
          <a:p>
            <a:pPr lvl="1"/>
            <a:r>
              <a:rPr lang="en-US" dirty="0"/>
              <a:t>Transcripts</a:t>
            </a:r>
          </a:p>
          <a:p>
            <a:pPr lvl="1"/>
            <a:r>
              <a:rPr lang="en-US" dirty="0"/>
              <a:t>Introns and Exons</a:t>
            </a:r>
          </a:p>
          <a:p>
            <a:pPr lvl="1"/>
            <a:r>
              <a:rPr lang="en-US" dirty="0"/>
              <a:t>SNPs</a:t>
            </a:r>
          </a:p>
          <a:p>
            <a:pPr lvl="1"/>
            <a:r>
              <a:rPr lang="en-US" dirty="0"/>
              <a:t>Regulatory Elements</a:t>
            </a:r>
          </a:p>
          <a:p>
            <a:pPr lvl="1"/>
            <a:r>
              <a:rPr lang="en-US" dirty="0"/>
              <a:t>Repeats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35AFE-49FC-4545-8864-4CC89A3AC248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19-45409011-45427650. 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gnomAD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. 2022 Feb 17</a:t>
            </a:r>
            <a:endParaRPr lang="en-US" sz="1200" b="1" i="1" dirty="0">
              <a:latin typeface="SF Pro Display" pitchFamily="2" charset="0"/>
              <a:ea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647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135AFE-49FC-4545-8864-4CC89A3AC248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19-45408911–45424650. 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gnomAD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. 2022 Feb 17</a:t>
            </a:r>
            <a:endParaRPr lang="en-US" sz="1200" b="1" i="1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8617B48-1BB3-7543-9290-8D4495EB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6" y="92333"/>
            <a:ext cx="11964111" cy="62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00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9B41-81EE-1446-9F0D-FAFF227EF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Contiguous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5B9A4-1C8E-2949-A845-5F4578073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point/segment in the genome has a “value”</a:t>
            </a:r>
          </a:p>
          <a:p>
            <a:pPr lvl="1"/>
            <a:r>
              <a:rPr lang="en-US" dirty="0"/>
              <a:t>Chromosome</a:t>
            </a:r>
          </a:p>
          <a:p>
            <a:pPr lvl="1"/>
            <a:r>
              <a:rPr lang="en-US" dirty="0"/>
              <a:t>Chromosome band</a:t>
            </a:r>
          </a:p>
          <a:p>
            <a:pPr lvl="1"/>
            <a:r>
              <a:rPr lang="en-US" dirty="0"/>
              <a:t>Copy number</a:t>
            </a:r>
          </a:p>
          <a:p>
            <a:pPr lvl="1"/>
            <a:r>
              <a:rPr lang="en-US" dirty="0"/>
              <a:t>Coding vs non-coding</a:t>
            </a:r>
          </a:p>
          <a:p>
            <a:pPr lvl="1"/>
            <a:r>
              <a:rPr lang="en-US" dirty="0"/>
              <a:t>Methylation</a:t>
            </a:r>
          </a:p>
          <a:p>
            <a:pPr lvl="1"/>
            <a:r>
              <a:rPr lang="en-US" dirty="0"/>
              <a:t>Acetylation</a:t>
            </a:r>
          </a:p>
          <a:p>
            <a:pPr lvl="1"/>
            <a:r>
              <a:rPr lang="en-US" dirty="0"/>
              <a:t>GC%</a:t>
            </a:r>
          </a:p>
          <a:p>
            <a:pPr lvl="1"/>
            <a:r>
              <a:rPr lang="en-US" dirty="0"/>
              <a:t>Sequencing coverage</a:t>
            </a:r>
          </a:p>
          <a:p>
            <a:pPr lvl="1"/>
            <a:r>
              <a:rPr lang="en-US" dirty="0"/>
              <a:t>Conservation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35AFE-49FC-4545-8864-4CC89A3AC248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19-45408911–45424650. 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gnomAD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. 2022 Feb 17</a:t>
            </a:r>
            <a:endParaRPr lang="en-US" sz="1200" b="1" i="1" dirty="0">
              <a:latin typeface="SF Pro Display" pitchFamily="2" charset="0"/>
              <a:ea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151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135AFE-49FC-4545-8864-4CC89A3AC248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19-45408911–45424650. </a:t>
            </a:r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gnomAD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. 2022 Feb 17</a:t>
            </a:r>
            <a:endParaRPr lang="en-US" sz="1200" b="1" i="1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8617B48-1BB3-7543-9290-8D4495EB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6" y="92333"/>
            <a:ext cx="11964111" cy="62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33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2D44-23E1-FF4A-90CD-E216945B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or Feature Taxonomy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7BBFC-0758-7549-938D-5D21E82B2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215"/>
          </a:xfrm>
        </p:spPr>
        <p:txBody>
          <a:bodyPr>
            <a:noAutofit/>
          </a:bodyPr>
          <a:lstStyle/>
          <a:p>
            <a:r>
              <a:rPr lang="en-US" dirty="0"/>
              <a:t>Length Type</a:t>
            </a:r>
          </a:p>
          <a:p>
            <a:pPr lvl="1"/>
            <a:r>
              <a:rPr lang="en-US" sz="2800" dirty="0"/>
              <a:t>Point features</a:t>
            </a:r>
          </a:p>
          <a:p>
            <a:pPr lvl="2"/>
            <a:r>
              <a:rPr lang="en-US" sz="2400" dirty="0"/>
              <a:t>1 nucleotide</a:t>
            </a:r>
          </a:p>
          <a:p>
            <a:pPr lvl="1"/>
            <a:r>
              <a:rPr lang="en-US" sz="2800" dirty="0"/>
              <a:t>Segment features</a:t>
            </a:r>
          </a:p>
          <a:p>
            <a:pPr lvl="2"/>
            <a:r>
              <a:rPr lang="en-US" sz="2400" dirty="0"/>
              <a:t>&gt; 1 nucleotide</a:t>
            </a:r>
          </a:p>
          <a:p>
            <a:endParaRPr lang="en-US" dirty="0"/>
          </a:p>
          <a:p>
            <a:r>
              <a:rPr lang="en-US" dirty="0"/>
              <a:t>Both sparse and continuous features have lengths</a:t>
            </a:r>
          </a:p>
          <a:p>
            <a:pPr lvl="1"/>
            <a:r>
              <a:rPr lang="en-US" sz="2800" dirty="0"/>
              <a:t>Sequencing coverage is a point feature</a:t>
            </a:r>
          </a:p>
          <a:p>
            <a:pPr lvl="1"/>
            <a:r>
              <a:rPr lang="en-US" sz="2800" dirty="0"/>
              <a:t>​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(Useful)</a:t>
            </a:r>
            <a:r>
              <a:rPr lang="en-US" sz="2800" dirty="0"/>
              <a:t> GC% is a segment feature </a:t>
            </a:r>
          </a:p>
        </p:txBody>
      </p:sp>
    </p:spTree>
    <p:extLst>
      <p:ext uri="{BB962C8B-B14F-4D97-AF65-F5344CB8AC3E}">
        <p14:creationId xmlns:p14="http://schemas.microsoft.com/office/powerpoint/2010/main" val="1681793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888E-DAF1-334B-86B8-B88D1F14B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4D833-DBD8-414A-9FF5-F56FD1BFC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the end of the session, students will be able to: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Describe taxonomies for genomic map visualization</a:t>
            </a:r>
          </a:p>
          <a:p>
            <a:r>
              <a:rPr lang="en-US" dirty="0"/>
              <a:t>Describe the difference between vector and raster graphics, use each in appropriate circumstances</a:t>
            </a:r>
          </a:p>
        </p:txBody>
      </p:sp>
    </p:spTree>
    <p:extLst>
      <p:ext uri="{BB962C8B-B14F-4D97-AF65-F5344CB8AC3E}">
        <p14:creationId xmlns:p14="http://schemas.microsoft.com/office/powerpoint/2010/main" val="1399094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2D44-23E1-FF4A-90CD-E216945B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or Feature Taxonomy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7BBFC-0758-7549-938D-5D21E82B2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215"/>
          </a:xfrm>
        </p:spPr>
        <p:txBody>
          <a:bodyPr>
            <a:noAutofit/>
          </a:bodyPr>
          <a:lstStyle/>
          <a:p>
            <a:r>
              <a:rPr lang="en-US" dirty="0"/>
              <a:t>Attributes</a:t>
            </a:r>
          </a:p>
          <a:p>
            <a:pPr lvl="1"/>
            <a:r>
              <a:rPr lang="en-US" sz="2800" dirty="0"/>
              <a:t>Number of attributes = 0, 1, or &gt; 1</a:t>
            </a:r>
            <a:endParaRPr lang="en-US" sz="2400" dirty="0"/>
          </a:p>
          <a:p>
            <a:pPr lvl="1"/>
            <a:r>
              <a:rPr lang="en-US" sz="2800" dirty="0"/>
              <a:t>Values</a:t>
            </a:r>
          </a:p>
          <a:p>
            <a:pPr lvl="2"/>
            <a:r>
              <a:rPr lang="en-US" sz="2800" dirty="0"/>
              <a:t>Quantitative</a:t>
            </a:r>
          </a:p>
          <a:p>
            <a:pPr lvl="3"/>
            <a:r>
              <a:rPr lang="en-US" sz="2200" dirty="0"/>
              <a:t>Expression, copy number, LD, </a:t>
            </a:r>
            <a:r>
              <a:rPr lang="en-US" sz="2200" i="1" dirty="0"/>
              <a:t>p</a:t>
            </a:r>
            <a:r>
              <a:rPr lang="en-US" sz="2200" dirty="0"/>
              <a:t> values</a:t>
            </a:r>
          </a:p>
          <a:p>
            <a:pPr lvl="2"/>
            <a:r>
              <a:rPr lang="en-US" sz="2800" dirty="0"/>
              <a:t>Ordinal</a:t>
            </a:r>
          </a:p>
          <a:p>
            <a:pPr lvl="3"/>
            <a:r>
              <a:rPr lang="en-US" sz="2200" dirty="0"/>
              <a:t>Copy number</a:t>
            </a:r>
          </a:p>
          <a:p>
            <a:pPr lvl="2"/>
            <a:r>
              <a:rPr lang="en-US" sz="2800" dirty="0"/>
              <a:t>Categorical</a:t>
            </a:r>
          </a:p>
          <a:p>
            <a:pPr lvl="3"/>
            <a:r>
              <a:rPr lang="en-US" sz="2200" dirty="0" err="1"/>
              <a:t>Samesense</a:t>
            </a:r>
            <a:r>
              <a:rPr lang="en-US" sz="2200" dirty="0"/>
              <a:t>, missense, nonsense</a:t>
            </a:r>
          </a:p>
          <a:p>
            <a:pPr lvl="2"/>
            <a:endParaRPr lang="en-US" sz="2400" dirty="0"/>
          </a:p>
          <a:p>
            <a:pPr lvl="1"/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664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2D44-23E1-FF4A-90CD-E216945B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or Feature Taxonomy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7BBFC-0758-7549-938D-5D21E82B2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215"/>
          </a:xfrm>
        </p:spPr>
        <p:txBody>
          <a:bodyPr>
            <a:noAutofit/>
          </a:bodyPr>
          <a:lstStyle/>
          <a:p>
            <a:r>
              <a:rPr lang="en-US" dirty="0"/>
              <a:t>Interconnection</a:t>
            </a:r>
          </a:p>
          <a:p>
            <a:pPr lvl="1"/>
            <a:r>
              <a:rPr lang="en-US" sz="2800" dirty="0"/>
              <a:t>Links between features</a:t>
            </a:r>
          </a:p>
          <a:p>
            <a:pPr lvl="2"/>
            <a:r>
              <a:rPr lang="en-US" sz="2800" dirty="0" err="1"/>
              <a:t>eQTLs</a:t>
            </a:r>
            <a:r>
              <a:rPr lang="en-US" sz="2800" dirty="0"/>
              <a:t> or other Regulatory Elements</a:t>
            </a:r>
          </a:p>
          <a:p>
            <a:pPr lvl="2"/>
            <a:r>
              <a:rPr lang="en-US" sz="2800" dirty="0"/>
              <a:t>Translocation</a:t>
            </a:r>
          </a:p>
          <a:p>
            <a:pPr lvl="2"/>
            <a:r>
              <a:rPr lang="en-US" sz="2800" dirty="0"/>
              <a:t>Co-location</a:t>
            </a:r>
          </a:p>
          <a:p>
            <a:pPr lvl="2"/>
            <a:r>
              <a:rPr lang="en-US" sz="2800" dirty="0"/>
              <a:t>Co-expression</a:t>
            </a:r>
          </a:p>
          <a:p>
            <a:pPr lvl="2"/>
            <a:r>
              <a:rPr lang="en-US" sz="2800" dirty="0"/>
              <a:t>Linkage disequilibrium</a:t>
            </a:r>
          </a:p>
          <a:p>
            <a:pPr lvl="2"/>
            <a:r>
              <a:rPr lang="en-US" sz="2800" dirty="0"/>
              <a:t>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943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88C794B8-428F-494E-9610-5B285F583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337" y="375081"/>
            <a:ext cx="6031106" cy="61078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431E83-7A2E-F74E-A90D-9BE6A3AB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Links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AF0C21-80A1-8F45-85FF-05E5A4A9A9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These figures illustrate connections between </a:t>
            </a:r>
            <a:r>
              <a:rPr lang="en-US" dirty="0" err="1"/>
              <a:t>eQTLs</a:t>
            </a:r>
            <a:r>
              <a:rPr lang="en-US" dirty="0"/>
              <a:t> and the genes they are associated with</a:t>
            </a:r>
          </a:p>
          <a:p>
            <a:r>
              <a:rPr lang="en-US" dirty="0"/>
              <a:t>The </a:t>
            </a:r>
            <a:r>
              <a:rPr lang="en-US" dirty="0" err="1"/>
              <a:t>circos</a:t>
            </a:r>
            <a:r>
              <a:rPr lang="en-US" dirty="0"/>
              <a:t> plot, (a), shows </a:t>
            </a:r>
            <a:r>
              <a:rPr lang="en-US" i="1" dirty="0"/>
              <a:t>trans</a:t>
            </a:r>
            <a:r>
              <a:rPr lang="en-US" dirty="0"/>
              <a:t>-regulatory links</a:t>
            </a:r>
          </a:p>
          <a:p>
            <a:r>
              <a:rPr lang="en-US" dirty="0"/>
              <a:t>The linear plots, (b) and (c), show </a:t>
            </a:r>
            <a:r>
              <a:rPr lang="en-US" i="1" dirty="0"/>
              <a:t>cis</a:t>
            </a:r>
            <a:r>
              <a:rPr lang="en-US" dirty="0"/>
              <a:t>-regulatory links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22926-969E-3347-8F45-D18107DDFCB5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Fung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Sci Rep.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2018</a:t>
            </a:r>
            <a:endParaRPr lang="en-US" sz="1200" b="1" i="1" dirty="0">
              <a:latin typeface="SF Pro Display" pitchFamily="2" charset="0"/>
              <a:ea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284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648F7E-EFC9-2D4F-BB87-3F6A2A04F156}"/>
              </a:ext>
            </a:extLst>
          </p:cNvPr>
          <p:cNvSpPr/>
          <p:nvPr/>
        </p:nvSpPr>
        <p:spPr>
          <a:xfrm>
            <a:off x="5435600" y="233958"/>
            <a:ext cx="5130800" cy="6329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08A1F-09ED-0446-9180-9A92501F2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vs</a:t>
            </a:r>
            <a:br>
              <a:rPr lang="en-US"/>
            </a:br>
            <a:r>
              <a:rPr lang="en-US"/>
              <a:t>Raster Graphics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D1316-C1B7-464C-8438-E5AF69154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365125"/>
            <a:ext cx="4673599" cy="6009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12E00-C8B0-C441-B680-50B86A25E1F0}"/>
              </a:ext>
            </a:extLst>
          </p:cNvPr>
          <p:cNvSpPr txBox="1"/>
          <p:nvPr/>
        </p:nvSpPr>
        <p:spPr>
          <a:xfrm>
            <a:off x="7219950" y="6488668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FFC000"/>
                </a:solidFill>
                <a:latin typeface="SF Pro Display Light" pitchFamily="2" charset="0"/>
                <a:ea typeface="SF Pro Display Light" pitchFamily="2" charset="0"/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709275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01407A-362F-A549-AEAA-8ABEA720C47B}"/>
              </a:ext>
            </a:extLst>
          </p:cNvPr>
          <p:cNvSpPr/>
          <p:nvPr/>
        </p:nvSpPr>
        <p:spPr>
          <a:xfrm>
            <a:off x="303100" y="396925"/>
            <a:ext cx="616628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atin typeface="SF Pro Display" pitchFamily="2" charset="0"/>
              <a:ea typeface="SF Pro Display" pitchFamily="2" charset="0"/>
            </a:endParaRPr>
          </a:p>
          <a:p>
            <a:r>
              <a:rPr lang="en-US" sz="4400" b="1" dirty="0">
                <a:latin typeface="SF Pro Display" pitchFamily="2" charset="0"/>
                <a:ea typeface="SF Pro Display" pitchFamily="2" charset="0"/>
              </a:rPr>
              <a:t>Vector vs Raster</a:t>
            </a:r>
          </a:p>
          <a:p>
            <a:endParaRPr lang="en-US" sz="2800" dirty="0">
              <a:latin typeface="SF Pro Display" pitchFamily="2" charset="0"/>
              <a:ea typeface="SF Pro Display" pitchFamily="2" charset="0"/>
            </a:endParaRPr>
          </a:p>
          <a:p>
            <a:r>
              <a:rPr lang="en-US" sz="2800" dirty="0">
                <a:latin typeface="Inconsolatazi4varl_qu" panose="02000503000000000000" pitchFamily="2" charset="0"/>
                <a:ea typeface="SF Pro Display" pitchFamily="2" charset="0"/>
              </a:rPr>
              <a:t>https://</a:t>
            </a:r>
            <a:r>
              <a:rPr lang="en-US" sz="2800" dirty="0" err="1">
                <a:latin typeface="Inconsolatazi4varl_qu" panose="02000503000000000000" pitchFamily="2" charset="0"/>
                <a:ea typeface="SF Pro Display" pitchFamily="2" charset="0"/>
              </a:rPr>
              <a:t>upload.wikimedia.org</a:t>
            </a:r>
            <a:r>
              <a:rPr lang="en-US" sz="2800" dirty="0">
                <a:latin typeface="Inconsolatazi4varl_qu" panose="02000503000000000000" pitchFamily="2" charset="0"/>
                <a:ea typeface="SF Pro Display" pitchFamily="2" charset="0"/>
              </a:rPr>
              <a:t>/</a:t>
            </a:r>
            <a:r>
              <a:rPr lang="en-US" sz="2800" dirty="0" err="1">
                <a:latin typeface="Inconsolatazi4varl_qu" panose="02000503000000000000" pitchFamily="2" charset="0"/>
                <a:ea typeface="SF Pro Display" pitchFamily="2" charset="0"/>
              </a:rPr>
              <a:t>wikipedia</a:t>
            </a:r>
            <a:r>
              <a:rPr lang="en-US" sz="2800" dirty="0">
                <a:latin typeface="Inconsolatazi4varl_qu" panose="02000503000000000000" pitchFamily="2" charset="0"/>
                <a:ea typeface="SF Pro Display" pitchFamily="2" charset="0"/>
              </a:rPr>
              <a:t>/commons/3/30/Vector-</a:t>
            </a:r>
            <a:r>
              <a:rPr lang="en-US" sz="2800" dirty="0" err="1">
                <a:latin typeface="Inconsolatazi4varl_qu" panose="02000503000000000000" pitchFamily="2" charset="0"/>
                <a:ea typeface="SF Pro Display" pitchFamily="2" charset="0"/>
              </a:rPr>
              <a:t>based_example.svg</a:t>
            </a:r>
            <a:endParaRPr lang="en-US" sz="2800" dirty="0">
              <a:latin typeface="Inconsolatazi4varl_qu" panose="02000503000000000000" pitchFamily="2" charset="0"/>
              <a:ea typeface="SF Pro Display" pitchFamily="2" charset="0"/>
            </a:endParaRPr>
          </a:p>
          <a:p>
            <a:endParaRPr lang="en-US" sz="2800" dirty="0">
              <a:latin typeface="SF Pro Display" pitchFamily="2" charset="0"/>
              <a:ea typeface="SF Pro Display" pitchFamily="2" charset="0"/>
            </a:endParaRPr>
          </a:p>
          <a:p>
            <a:r>
              <a:rPr lang="en-US" sz="2800" dirty="0">
                <a:latin typeface="SF Pro Display" pitchFamily="2" charset="0"/>
                <a:ea typeface="SF Pro Display" pitchFamily="2" charset="0"/>
              </a:rPr>
              <a:t>If you go to the link and zoom in and in and in and in and in, it always remains sharp.</a:t>
            </a:r>
          </a:p>
          <a:p>
            <a:endParaRPr lang="en-US" sz="2800" dirty="0">
              <a:latin typeface="SF Pro Display" pitchFamily="2" charset="0"/>
              <a:ea typeface="SF Pro Display" pitchFamily="2" charset="0"/>
            </a:endParaRPr>
          </a:p>
          <a:p>
            <a:r>
              <a:rPr lang="en-US" sz="2800" dirty="0">
                <a:latin typeface="SF Pro Display" pitchFamily="2" charset="0"/>
                <a:ea typeface="SF Pro Display" pitchFamily="2" charset="0"/>
              </a:rPr>
              <a:t>However, if you take a screenshot and zoom in and in and in, you see</a:t>
            </a:r>
          </a:p>
        </p:txBody>
      </p:sp>
      <p:pic>
        <p:nvPicPr>
          <p:cNvPr id="4" name="Picture 3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0DF007FA-7606-CA4D-AF40-2BE93A189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99" y="1507361"/>
            <a:ext cx="4825061" cy="458343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472B2F60-5AF1-E9B2-2436-19F9A031798B}"/>
              </a:ext>
            </a:extLst>
          </p:cNvPr>
          <p:cNvSpPr/>
          <p:nvPr/>
        </p:nvSpPr>
        <p:spPr>
          <a:xfrm>
            <a:off x="5056094" y="5029200"/>
            <a:ext cx="3738282" cy="1110069"/>
          </a:xfrm>
          <a:custGeom>
            <a:avLst/>
            <a:gdLst>
              <a:gd name="connsiteX0" fmla="*/ 0 w 3738282"/>
              <a:gd name="connsiteY0" fmla="*/ 1021976 h 1110069"/>
              <a:gd name="connsiteX1" fmla="*/ 2554941 w 3738282"/>
              <a:gd name="connsiteY1" fmla="*/ 1008529 h 1110069"/>
              <a:gd name="connsiteX2" fmla="*/ 3738282 w 3738282"/>
              <a:gd name="connsiteY2" fmla="*/ 0 h 1110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8282" h="1110069">
                <a:moveTo>
                  <a:pt x="0" y="1021976"/>
                </a:moveTo>
                <a:cubicBezTo>
                  <a:pt x="965947" y="1100417"/>
                  <a:pt x="1931894" y="1178858"/>
                  <a:pt x="2554941" y="1008529"/>
                </a:cubicBezTo>
                <a:cubicBezTo>
                  <a:pt x="3177988" y="838200"/>
                  <a:pt x="3458135" y="419100"/>
                  <a:pt x="3738282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89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08A1F-09ED-0446-9180-9A92501F2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vs Raster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B08AA-9F33-054B-8BB7-D2D8BBC33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6175"/>
          </a:xfrm>
        </p:spPr>
        <p:txBody>
          <a:bodyPr>
            <a:normAutofit/>
          </a:bodyPr>
          <a:lstStyle/>
          <a:p>
            <a:r>
              <a:rPr lang="en-US" b="1" dirty="0">
                <a:latin typeface="SF Pro Display Semibold" pitchFamily="2" charset="0"/>
                <a:ea typeface="SF Pro Display Semibold" pitchFamily="2" charset="0"/>
              </a:rPr>
              <a:t>Vector graphics </a:t>
            </a:r>
            <a:r>
              <a:rPr lang="en-US" dirty="0"/>
              <a:t>are </a:t>
            </a:r>
            <a:r>
              <a:rPr lang="en-US" b="1" dirty="0">
                <a:latin typeface="SF Pro Display Semibold" pitchFamily="2" charset="0"/>
                <a:ea typeface="SF Pro Display Semibold" pitchFamily="2" charset="0"/>
              </a:rPr>
              <a:t>usually far preferable </a:t>
            </a:r>
            <a:r>
              <a:rPr lang="en-US" dirty="0"/>
              <a:t>for visualizations</a:t>
            </a:r>
          </a:p>
          <a:p>
            <a:r>
              <a:rPr lang="en-US" dirty="0"/>
              <a:t>However, do not use vector graphics solutions for plots that have a ton of points</a:t>
            </a:r>
          </a:p>
          <a:p>
            <a:pPr lvl="1"/>
            <a:r>
              <a:rPr lang="en-US" sz="2800" dirty="0"/>
              <a:t>What are ”a ton of points”?</a:t>
            </a:r>
          </a:p>
          <a:p>
            <a:pPr lvl="1"/>
            <a:r>
              <a:rPr lang="en-US" sz="2800" dirty="0"/>
              <a:t>It depends on the processing capacity of the computer generating </a:t>
            </a:r>
            <a:r>
              <a:rPr lang="en-US" sz="2800" i="1" dirty="0"/>
              <a:t>or</a:t>
            </a:r>
            <a:r>
              <a:rPr lang="en-US" sz="2800" dirty="0"/>
              <a:t> (!!) displaying the image</a:t>
            </a:r>
          </a:p>
          <a:p>
            <a:pPr lvl="1"/>
            <a:r>
              <a:rPr lang="en-US" sz="2800" dirty="0"/>
              <a:t>Even if you have a high-powered machine that can create a vector graphics plot with 10,000,000 data points in it, no one on a low-power machine will ever be able to open it</a:t>
            </a:r>
          </a:p>
        </p:txBody>
      </p:sp>
    </p:spTree>
    <p:extLst>
      <p:ext uri="{BB962C8B-B14F-4D97-AF65-F5344CB8AC3E}">
        <p14:creationId xmlns:p14="http://schemas.microsoft.com/office/powerpoint/2010/main" val="2267690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08A1F-09ED-0446-9180-9A92501F2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vs Raster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B08AA-9F33-054B-8BB7-D2D8BBC33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6175"/>
          </a:xfrm>
        </p:spPr>
        <p:txBody>
          <a:bodyPr>
            <a:normAutofit/>
          </a:bodyPr>
          <a:lstStyle/>
          <a:p>
            <a:r>
              <a:rPr lang="en-US" dirty="0"/>
              <a:t>If using raster graphics because of this limitation, turn up the resolution to at least 300 dpi</a:t>
            </a:r>
          </a:p>
          <a:p>
            <a:r>
              <a:rPr lang="en-US" dirty="0"/>
              <a:t>But remember if the image gets enlarged the resolution drops</a:t>
            </a:r>
          </a:p>
          <a:p>
            <a:r>
              <a:rPr lang="en-US" dirty="0"/>
              <a:t>So, an image at 300 dpi, if zoomed in 3× becomes 100 dpi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D095A-81F1-DD4D-AC1A-CC4505104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318" y="3833097"/>
            <a:ext cx="5799364" cy="28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41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08A1F-09ED-0446-9180-9A92501F2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vs Raster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B08AA-9F33-054B-8BB7-D2D8BBC33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6175"/>
          </a:xfrm>
        </p:spPr>
        <p:txBody>
          <a:bodyPr>
            <a:normAutofit/>
          </a:bodyPr>
          <a:lstStyle/>
          <a:p>
            <a:r>
              <a:rPr lang="en-US" dirty="0"/>
              <a:t>Journals will usual have standards for minimum dpi for raster images</a:t>
            </a:r>
          </a:p>
        </p:txBody>
      </p:sp>
    </p:spTree>
    <p:extLst>
      <p:ext uri="{BB962C8B-B14F-4D97-AF65-F5344CB8AC3E}">
        <p14:creationId xmlns:p14="http://schemas.microsoft.com/office/powerpoint/2010/main" val="2489901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1F3E6-F689-A641-9238-717FFB09E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Formats and Suffixes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C59CD-7EF0-2D4A-95FF-DE062B1BC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Vector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EA18-583D-6944-8009-AAE278A6B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​</a:t>
            </a:r>
            <a:r>
              <a:rPr lang="en-US" b="1" dirty="0">
                <a:latin typeface="Inconsolatazi4varl_qu" panose="02000503000000000000" pitchFamily="2" charset="0"/>
              </a:rPr>
              <a:t>SVG</a:t>
            </a:r>
            <a:r>
              <a:rPr lang="en-US" dirty="0">
                <a:latin typeface="SF Pro Display Light" pitchFamily="2" charset="0"/>
                <a:ea typeface="SF Pro Display Light" pitchFamily="2" charset="0"/>
              </a:rPr>
              <a:t> (scalable vector graphics)</a:t>
            </a:r>
          </a:p>
          <a:p>
            <a:r>
              <a:rPr lang="en-US" dirty="0"/>
              <a:t>​</a:t>
            </a:r>
            <a:r>
              <a:rPr lang="en-US" b="1" dirty="0">
                <a:latin typeface="Inconsolatazi4varl_qu" panose="02000503000000000000" pitchFamily="2" charset="0"/>
              </a:rPr>
              <a:t>EPS</a:t>
            </a:r>
            <a:r>
              <a:rPr lang="en-US" dirty="0">
                <a:latin typeface="SF Pro Display Light" pitchFamily="2" charset="0"/>
                <a:ea typeface="SF Pro Display Light" pitchFamily="2" charset="0"/>
              </a:rPr>
              <a:t> (encapsulated postscript)</a:t>
            </a:r>
            <a:endParaRPr lang="en-US" b="1" dirty="0">
              <a:latin typeface="Inconsolatazi4varl_qu" panose="02000503000000000000" pitchFamily="2" charset="0"/>
            </a:endParaRPr>
          </a:p>
          <a:p>
            <a:r>
              <a:rPr lang="en-US" dirty="0"/>
              <a:t>​</a:t>
            </a:r>
            <a:r>
              <a:rPr lang="en-US" b="1" dirty="0">
                <a:latin typeface="Inconsolatazi4varl_qu" panose="02000503000000000000" pitchFamily="2" charset="0"/>
              </a:rPr>
              <a:t>PDF</a:t>
            </a:r>
            <a:r>
              <a:rPr lang="en-US" dirty="0">
                <a:latin typeface="SF Pro Display Light" pitchFamily="2" charset="0"/>
                <a:ea typeface="SF Pro Display Light" pitchFamily="2" charset="0"/>
              </a:rPr>
              <a:t> (portable document format)</a:t>
            </a:r>
            <a:endParaRPr lang="en-US" b="1" dirty="0">
              <a:latin typeface="Inconsolatazi4varl_qu" panose="02000503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CCA187-3CF1-F347-AF83-D2BAC2619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Raster Graphics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C0CD7-3897-CF48-AE86-E500F4BF5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6019801" cy="3684588"/>
          </a:xfrm>
        </p:spPr>
        <p:txBody>
          <a:bodyPr>
            <a:normAutofit/>
          </a:bodyPr>
          <a:lstStyle/>
          <a:p>
            <a:r>
              <a:rPr lang="en-US" dirty="0"/>
              <a:t>​</a:t>
            </a:r>
            <a:r>
              <a:rPr lang="en-US" b="1" dirty="0">
                <a:latin typeface="Inconsolatazi4varl_qu" panose="02000503000000000000" pitchFamily="2" charset="0"/>
              </a:rPr>
              <a:t>PNG</a:t>
            </a:r>
            <a:r>
              <a:rPr lang="en-US" dirty="0">
                <a:latin typeface="SF Pro Display Light" pitchFamily="2" charset="0"/>
                <a:ea typeface="SF Pro Display Light" pitchFamily="2" charset="0"/>
              </a:rPr>
              <a:t> (portable network graphics)</a:t>
            </a:r>
            <a:endParaRPr lang="en-US" b="1" dirty="0">
              <a:latin typeface="Inconsolatazi4varl_qu" panose="02000503000000000000" pitchFamily="2" charset="0"/>
            </a:endParaRPr>
          </a:p>
          <a:p>
            <a:r>
              <a:rPr lang="en-US" dirty="0"/>
              <a:t>​</a:t>
            </a:r>
            <a:r>
              <a:rPr lang="en-US" b="1" dirty="0">
                <a:latin typeface="Inconsolatazi4varl_qu" panose="02000503000000000000" pitchFamily="2" charset="0"/>
              </a:rPr>
              <a:t>JPG</a:t>
            </a:r>
            <a:r>
              <a:rPr lang="en-US" dirty="0">
                <a:latin typeface="SF Pro Display Light" pitchFamily="2" charset="0"/>
                <a:ea typeface="SF Pro Display Light" pitchFamily="2" charset="0"/>
              </a:rPr>
              <a:t> (joint photographic experts group)</a:t>
            </a:r>
            <a:endParaRPr lang="en-US" b="1" dirty="0">
              <a:latin typeface="Inconsolatazi4varl_qu" panose="02000503000000000000" pitchFamily="2" charset="0"/>
            </a:endParaRPr>
          </a:p>
          <a:p>
            <a:pPr lvl="1"/>
            <a:r>
              <a:rPr lang="en-US" b="1" dirty="0">
                <a:latin typeface="Inconsolatazi4varl_qu" panose="02000503000000000000" pitchFamily="2" charset="0"/>
              </a:rPr>
              <a:t>JPG</a:t>
            </a:r>
            <a:r>
              <a:rPr lang="en-US" dirty="0"/>
              <a:t> format often uses additional compression that further reduces</a:t>
            </a:r>
            <a:br>
              <a:rPr lang="en-US" dirty="0"/>
            </a:br>
            <a:r>
              <a:rPr lang="en-US" dirty="0"/>
              <a:t>quality</a:t>
            </a:r>
          </a:p>
          <a:p>
            <a:r>
              <a:rPr lang="en-US" dirty="0"/>
              <a:t>​</a:t>
            </a:r>
            <a:r>
              <a:rPr lang="en-US" b="1" dirty="0">
                <a:latin typeface="Inconsolatazi4varl_qu" panose="02000503000000000000" pitchFamily="2" charset="0"/>
              </a:rPr>
              <a:t>GIF</a:t>
            </a:r>
            <a:r>
              <a:rPr lang="en-US" dirty="0">
                <a:latin typeface="SF Pro Display Light" pitchFamily="2" charset="0"/>
                <a:ea typeface="SF Pro Display Light" pitchFamily="2" charset="0"/>
              </a:rPr>
              <a:t> (graphics interchange format)</a:t>
            </a:r>
            <a:endParaRPr lang="en-US" b="1" dirty="0">
              <a:latin typeface="Inconsolatazi4varl_qu" panose="02000503000000000000" pitchFamily="2" charset="0"/>
            </a:endParaRPr>
          </a:p>
          <a:p>
            <a:r>
              <a:rPr lang="en-US" dirty="0"/>
              <a:t>​</a:t>
            </a:r>
            <a:r>
              <a:rPr lang="en-US" b="1" dirty="0">
                <a:latin typeface="Inconsolatazi4varl_qu" panose="02000503000000000000" pitchFamily="2" charset="0"/>
              </a:rPr>
              <a:t>BMP</a:t>
            </a:r>
            <a:r>
              <a:rPr lang="en-US" dirty="0">
                <a:latin typeface="SF Pro Display Light" pitchFamily="2" charset="0"/>
                <a:ea typeface="SF Pro Display Light" pitchFamily="2" charset="0"/>
              </a:rPr>
              <a:t> (bitmap)</a:t>
            </a:r>
            <a:endParaRPr lang="en-US" b="1" dirty="0">
              <a:latin typeface="Inconsolatazi4varl_qu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789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1F3E6-F689-A641-9238-717FFB09E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EA18-583D-6944-8009-AAE278A6B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r>
              <a:rPr lang="en-US" dirty="0"/>
              <a:t>To save images from R, you can use these commands:</a:t>
            </a:r>
            <a:endParaRPr lang="en-US" b="1" dirty="0">
              <a:latin typeface="Inconsolatazi4varl_qu" panose="02000503000000000000" pitchFamily="2" charset="0"/>
            </a:endParaRPr>
          </a:p>
          <a:p>
            <a:pPr lvl="1"/>
            <a:r>
              <a:rPr lang="en-US" sz="2800" dirty="0">
                <a:latin typeface="Inconsolatazi4varl_qu" panose="02000503000000000000" pitchFamily="2" charset="0"/>
              </a:rPr>
              <a:t>ggsave()</a:t>
            </a:r>
          </a:p>
          <a:p>
            <a:pPr lvl="2"/>
            <a:r>
              <a:rPr lang="en-US" sz="2400" dirty="0"/>
              <a:t>Saves the last plot and guesses the format from the filename suffix</a:t>
            </a:r>
          </a:p>
          <a:p>
            <a:pPr lvl="2"/>
            <a:r>
              <a:rPr lang="en-US" sz="2400" dirty="0">
                <a:latin typeface="Inconsolatazi4varl_qu" panose="02000503000000000000" pitchFamily="2" charset="0"/>
              </a:rPr>
              <a:t>ggsave("myplot.pdf", width = 8, height = 8, units = "cm",</a:t>
            </a:r>
            <a:br>
              <a:rPr lang="en-US" sz="2400" dirty="0">
                <a:latin typeface="Inconsolatazi4varl_qu" panose="02000503000000000000" pitchFamily="2" charset="0"/>
              </a:rPr>
            </a:br>
            <a:r>
              <a:rPr lang="en-US" sz="2400" dirty="0">
                <a:latin typeface="Inconsolatazi4varl_qu" panose="02000503000000000000" pitchFamily="2" charset="0"/>
              </a:rPr>
              <a:t>       dpi = 300)</a:t>
            </a:r>
          </a:p>
          <a:p>
            <a:pPr lvl="2"/>
            <a:endParaRPr lang="en-US" sz="2400" dirty="0">
              <a:latin typeface="Inconsolatazi4varl_qu" panose="02000503000000000000" pitchFamily="2" charset="0"/>
            </a:endParaRPr>
          </a:p>
          <a:p>
            <a:pPr lvl="1"/>
            <a:r>
              <a:rPr lang="en-US" sz="2800" dirty="0">
                <a:latin typeface="Inconsolatazi4varl_qu" panose="02000503000000000000" pitchFamily="2" charset="0"/>
              </a:rPr>
              <a:t>pdf()</a:t>
            </a:r>
            <a:r>
              <a:rPr lang="en-US" sz="2800" dirty="0"/>
              <a:t>, </a:t>
            </a:r>
            <a:r>
              <a:rPr lang="en-US" sz="2800" dirty="0">
                <a:latin typeface="Inconsolatazi4varl_qu" panose="02000503000000000000" pitchFamily="2" charset="0"/>
              </a:rPr>
              <a:t>png()</a:t>
            </a:r>
            <a:r>
              <a:rPr lang="en-US" sz="2800" dirty="0"/>
              <a:t>, </a:t>
            </a:r>
            <a:r>
              <a:rPr lang="en-US" sz="2800" dirty="0">
                <a:latin typeface="Inconsolatazi4varl_qu" panose="02000503000000000000" pitchFamily="2" charset="0"/>
              </a:rPr>
              <a:t>svglite()</a:t>
            </a:r>
            <a:r>
              <a:rPr lang="en-US" sz="2800" dirty="0"/>
              <a:t>, </a:t>
            </a:r>
            <a:r>
              <a:rPr lang="en-US" sz="2800" dirty="0">
                <a:latin typeface="Inconsolatazi4varl_qu" panose="02000503000000000000" pitchFamily="2" charset="0"/>
              </a:rPr>
              <a:t>jpeg()</a:t>
            </a:r>
            <a:r>
              <a:rPr lang="en-US" sz="2800" dirty="0"/>
              <a:t>, etc.</a:t>
            </a:r>
          </a:p>
          <a:p>
            <a:pPr lvl="2"/>
            <a:r>
              <a:rPr lang="en-US" sz="2400" dirty="0"/>
              <a:t>Opens a stream, saves plotted code to it.</a:t>
            </a:r>
          </a:p>
          <a:p>
            <a:pPr lvl="2"/>
            <a:r>
              <a:rPr lang="en-US" sz="2400" dirty="0"/>
              <a:t>It is necessary to close the “device” when </a:t>
            </a:r>
            <a:r>
              <a:rPr lang="en-US" sz="2400"/>
              <a:t>done plotting.</a:t>
            </a:r>
            <a:endParaRPr lang="en-US" sz="2400" dirty="0"/>
          </a:p>
          <a:p>
            <a:pPr lvl="2"/>
            <a:r>
              <a:rPr lang="en-US" sz="2400" dirty="0">
                <a:latin typeface="Inconsolatazi4varl_qu" panose="02000503000000000000" pitchFamily="2" charset="0"/>
              </a:rPr>
              <a:t>png("myplot.png", w = 8, h = 8, u = "cm", r = 300)</a:t>
            </a:r>
            <a:br>
              <a:rPr lang="en-US" sz="2400" dirty="0">
                <a:latin typeface="Inconsolatazi4varl_qu" panose="02000503000000000000" pitchFamily="2" charset="0"/>
              </a:rPr>
            </a:br>
            <a:r>
              <a:rPr lang="en-US" sz="2400" dirty="0">
                <a:latin typeface="Inconsolatazi4varl_qu" panose="02000503000000000000" pitchFamily="2" charset="0"/>
              </a:rPr>
              <a:t>plot(…)</a:t>
            </a:r>
            <a:br>
              <a:rPr lang="en-US" sz="2400" dirty="0">
                <a:latin typeface="Inconsolatazi4varl_qu" panose="02000503000000000000" pitchFamily="2" charset="0"/>
              </a:rPr>
            </a:br>
            <a:r>
              <a:rPr lang="en-US" sz="2400" dirty="0">
                <a:latin typeface="Inconsolatazi4varl_qu" panose="02000503000000000000" pitchFamily="2" charset="0"/>
              </a:rPr>
              <a:t>dev.off()</a:t>
            </a:r>
          </a:p>
        </p:txBody>
      </p:sp>
    </p:spTree>
    <p:extLst>
      <p:ext uri="{BB962C8B-B14F-4D97-AF65-F5344CB8AC3E}">
        <p14:creationId xmlns:p14="http://schemas.microsoft.com/office/powerpoint/2010/main" val="704004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0CAB-CC5D-8C43-9BDC-B91B1E47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Taxonomies for Genomic Map Visualizations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CD02E-9620-BC4A-A774-4684464A0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50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CC596-8A49-3B41-A87E-64FA2DE06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Taxonomy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E55A0-AE7B-494B-ADD8-7927B08D0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Layout</a:t>
            </a:r>
          </a:p>
          <a:p>
            <a:r>
              <a:rPr lang="en-US"/>
              <a:t>Partition</a:t>
            </a:r>
          </a:p>
          <a:p>
            <a:r>
              <a:rPr lang="en-US"/>
              <a:t>Abstraction</a:t>
            </a:r>
          </a:p>
          <a:p>
            <a:r>
              <a:rPr lang="en-US"/>
              <a:t>Arrangement</a:t>
            </a:r>
          </a:p>
        </p:txBody>
      </p:sp>
    </p:spTree>
    <p:extLst>
      <p:ext uri="{BB962C8B-B14F-4D97-AF65-F5344CB8AC3E}">
        <p14:creationId xmlns:p14="http://schemas.microsoft.com/office/powerpoint/2010/main" val="4098138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CC596-8A49-3B41-A87E-64FA2DE06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E55A0-AE7B-494B-ADD8-7927B08D0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Linear</a:t>
            </a:r>
          </a:p>
          <a:p>
            <a:r>
              <a:rPr lang="en-US"/>
              <a:t>Circular</a:t>
            </a:r>
          </a:p>
          <a:p>
            <a:r>
              <a:rPr lang="en-US"/>
              <a:t>Space-filling</a:t>
            </a:r>
          </a:p>
          <a:p>
            <a:r>
              <a:rPr lang="en-US"/>
              <a:t>Spatial</a:t>
            </a:r>
          </a:p>
        </p:txBody>
      </p:sp>
    </p:spTree>
    <p:extLst>
      <p:ext uri="{BB962C8B-B14F-4D97-AF65-F5344CB8AC3E}">
        <p14:creationId xmlns:p14="http://schemas.microsoft.com/office/powerpoint/2010/main" val="599230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1985-18B4-C44B-AB99-B45D6B87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Layouts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1A804-2573-054B-AB9D-B0B351951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Manhattan plots</a:t>
            </a:r>
          </a:p>
          <a:p>
            <a:r>
              <a:rPr lang="en-US"/>
              <a:t>Most genome browsers (UCSC etc.)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DF6FB-9F6E-DD40-9339-F3386BD8C0B2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Nagy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Genome Med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2017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255FA46-3A90-0948-96DF-B8E28822C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70" y="3429000"/>
            <a:ext cx="100584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17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583E2-0842-704D-BAB0-A499E0DD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Circular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75BC7-F8C5-C449-AF6B-4EF2E6913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Circos</a:t>
            </a:r>
            <a:r>
              <a:rPr lang="en-US" dirty="0"/>
              <a:t>” plots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8DAA0E7-071C-DD44-B67F-3C5BCF69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78" y="502920"/>
            <a:ext cx="5870592" cy="5852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3E79BF-42D8-AB4F-8DF5-4E0201D0AC5B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Mullin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Genome Biol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2779312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583E2-0842-704D-BAB0-A499E0DD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Space-</a:t>
            </a:r>
            <a:br>
              <a:rPr lang="en-US" dirty="0"/>
            </a:br>
            <a:r>
              <a:rPr lang="en-US" dirty="0"/>
              <a:t>Filling</a:t>
            </a:r>
            <a:br>
              <a:rPr lang="en-US" dirty="0"/>
            </a:br>
            <a:r>
              <a:rPr lang="en-US" dirty="0"/>
              <a:t>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75BC7-F8C5-C449-AF6B-4EF2E6913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1996"/>
            <a:ext cx="10515600" cy="4351338"/>
          </a:xfrm>
        </p:spPr>
        <p:txBody>
          <a:bodyPr/>
          <a:lstStyle/>
          <a:p>
            <a:r>
              <a:rPr lang="en-US" dirty="0"/>
              <a:t>e.g., Hilbert curves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E79BF-42D8-AB4F-8DF5-4E0201D0AC5B}"/>
              </a:ext>
            </a:extLst>
          </p:cNvPr>
          <p:cNvSpPr txBox="1"/>
          <p:nvPr/>
        </p:nvSpPr>
        <p:spPr>
          <a:xfrm>
            <a:off x="7219950" y="648866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Kharchenko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et al. Nature 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2010</a:t>
            </a:r>
          </a:p>
        </p:txBody>
      </p:sp>
      <p:pic>
        <p:nvPicPr>
          <p:cNvPr id="10" name="Picture 9" descr="A picture containing map&#10;&#10;Description automatically generated">
            <a:extLst>
              <a:ext uri="{FF2B5EF4-FFF2-40B4-BE49-F238E27FC236}">
                <a16:creationId xmlns:a16="http://schemas.microsoft.com/office/drawing/2014/main" id="{F73F7B45-49BC-484E-9FB5-C252EA8B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105" y="155852"/>
            <a:ext cx="8060895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23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2336</TotalTime>
  <Words>1011</Words>
  <Application>Microsoft Macintosh PowerPoint</Application>
  <PresentationFormat>Widescreen</PresentationFormat>
  <Paragraphs>188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SF PRO DISPLAY SEMIBOLD</vt:lpstr>
      <vt:lpstr>SF Pro Display Light</vt:lpstr>
      <vt:lpstr>Inconsolatazi4varl_qu</vt:lpstr>
      <vt:lpstr>Arial</vt:lpstr>
      <vt:lpstr>SF Pro Display</vt:lpstr>
      <vt:lpstr>Office Theme</vt:lpstr>
      <vt:lpstr>Genomic Visualization</vt:lpstr>
      <vt:lpstr>PowerPoint Presentation</vt:lpstr>
      <vt:lpstr>Learning Objectives</vt:lpstr>
      <vt:lpstr>Taxonomies for Genomic Map Visualizations</vt:lpstr>
      <vt:lpstr>Visualization Taxonomy</vt:lpstr>
      <vt:lpstr>Layout</vt:lpstr>
      <vt:lpstr>Linear Layouts</vt:lpstr>
      <vt:lpstr>Circular Layout</vt:lpstr>
      <vt:lpstr>Space- Filling Layout</vt:lpstr>
      <vt:lpstr>Spacial Layout</vt:lpstr>
      <vt:lpstr>Partition</vt:lpstr>
      <vt:lpstr>Contiguous Partition</vt:lpstr>
      <vt:lpstr>Segregated Partition</vt:lpstr>
      <vt:lpstr>Abstraction</vt:lpstr>
      <vt:lpstr>Abstraction</vt:lpstr>
      <vt:lpstr>Abstraction</vt:lpstr>
      <vt:lpstr>Abstraction</vt:lpstr>
      <vt:lpstr>Arrangement (Comparing or Linking)</vt:lpstr>
      <vt:lpstr>Arrangement (Comparing or Linking)</vt:lpstr>
      <vt:lpstr>Arrangement (Comparing or Linking)</vt:lpstr>
      <vt:lpstr>Arrangement (Comparing or Linking)</vt:lpstr>
      <vt:lpstr>Arrangement (Comparing or Linking)</vt:lpstr>
      <vt:lpstr>Data or Feature Taxonomy</vt:lpstr>
      <vt:lpstr>Data or Feature Taxonomy</vt:lpstr>
      <vt:lpstr>Sparse Features</vt:lpstr>
      <vt:lpstr>PowerPoint Presentation</vt:lpstr>
      <vt:lpstr>Contiguous Features</vt:lpstr>
      <vt:lpstr>PowerPoint Presentation</vt:lpstr>
      <vt:lpstr>Data or Feature Taxonomy</vt:lpstr>
      <vt:lpstr>Data or Feature Taxonomy</vt:lpstr>
      <vt:lpstr>Data or Feature Taxonomy</vt:lpstr>
      <vt:lpstr>Visualizing Links</vt:lpstr>
      <vt:lpstr>Vector vs Raster Graphics</vt:lpstr>
      <vt:lpstr>PowerPoint Presentation</vt:lpstr>
      <vt:lpstr>Vector vs Raster Graphics</vt:lpstr>
      <vt:lpstr>Vector vs Raster Graphics</vt:lpstr>
      <vt:lpstr>Vector vs Raster Graphics</vt:lpstr>
      <vt:lpstr>File Formats and Suffixes</vt:lpstr>
      <vt:lpstr>Saving R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Unix Shell Scripting</dc:title>
  <dc:creator>Minster, Ryan L</dc:creator>
  <cp:lastModifiedBy>Chernus, Jonathan M</cp:lastModifiedBy>
  <cp:revision>186</cp:revision>
  <dcterms:created xsi:type="dcterms:W3CDTF">2018-11-09T14:32:06Z</dcterms:created>
  <dcterms:modified xsi:type="dcterms:W3CDTF">2025-02-18T17:56:37Z</dcterms:modified>
</cp:coreProperties>
</file>